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40538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desplazar la página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 </a:t>
            </a:r>
          </a:p>
        </p:txBody>
      </p:sp>
      <p:sp>
        <p:nvSpPr>
          <p:cNvPr id="8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s-ES" sz="1400" b="0" strike="noStrike" spc="-1">
                <a:latin typeface="Times New Roman"/>
              </a:rPr>
              <a:t> </a:t>
            </a:r>
          </a:p>
        </p:txBody>
      </p:sp>
      <p:sp>
        <p:nvSpPr>
          <p:cNvPr id="8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 </a:t>
            </a:r>
          </a:p>
        </p:txBody>
      </p:sp>
      <p:sp>
        <p:nvSpPr>
          <p:cNvPr id="8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04B8493-8E5D-4121-BF64-9E83CA9F3713}" type="slidenum">
              <a:rPr lang="es-ES" sz="1400" b="0" strike="noStrike" spc="-1">
                <a:latin typeface="Times New Roman"/>
              </a:rPr>
              <a:t>‹nº›</a:t>
            </a:fld>
            <a:endParaRPr lang="es-E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02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D3AC859-53CB-4689-AB6C-035EC37447D6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29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8D80464-7C9C-49A2-BA4C-D0EE9574E488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17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32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FBBF15C-503F-4FE6-BF8C-12CE7D4927A7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21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35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467DC45-4CC1-4BF5-BAE0-128DB90E0A8A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22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38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9D76ED3-1FC4-435E-8954-87876F4E489C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23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05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09DF534-17FB-47EA-8B55-FE54AC1F2FC8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3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08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AF986DF-7B26-4CF6-86B9-E8C4C7DF0E27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4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11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BF28681-6231-4383-BD0F-7AE455E89D19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5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14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1ECECAA-EA25-4DE5-A04C-731F1B7B3E25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9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17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92FDCDB-5874-44C3-9E4F-8AFDAE6E822F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10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20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03396D6-E482-47BB-BF03-7C5419F53AC5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11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23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3033072-7337-48B3-94B6-42FB50D0CCF0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15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320" y="685800"/>
            <a:ext cx="4579200" cy="3426840"/>
          </a:xfrm>
          <a:prstGeom prst="rect">
            <a:avLst/>
          </a:prstGeom>
        </p:spPr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</a:pPr>
            <a:r>
              <a:rPr lang="es-ES" sz="2000" b="0" strike="noStrike" spc="-1">
                <a:latin typeface="Arial"/>
              </a:rPr>
              <a:t>Your customised menu</a:t>
            </a:r>
          </a:p>
        </p:txBody>
      </p:sp>
      <p:sp>
        <p:nvSpPr>
          <p:cNvPr id="226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10AD9BC-F2E3-4177-AFA3-023F0CD989C0}" type="slidenum">
              <a:rPr lang="es-ES" sz="12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16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822888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72360"/>
            <a:ext cx="822888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388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723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3880" y="36723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05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05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723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723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723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0560"/>
            <a:ext cx="8228880" cy="3966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822888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401544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3880" y="1600560"/>
            <a:ext cx="401544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72160"/>
            <a:ext cx="8228520" cy="5296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3880" y="1600560"/>
            <a:ext cx="401544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723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0560"/>
            <a:ext cx="8228880" cy="3966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401544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388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3880" y="36723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88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72360"/>
            <a:ext cx="822888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822888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3672360"/>
            <a:ext cx="822888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388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36723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673880" y="36723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39640" y="16005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22080" y="16005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7200" y="36723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239640" y="36723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022080" y="3672360"/>
            <a:ext cx="264960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822888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401544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3880" y="1600560"/>
            <a:ext cx="401544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2160"/>
            <a:ext cx="8228520" cy="5296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880" y="1600560"/>
            <a:ext cx="401544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723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401544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88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3880" y="36723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3880" y="1600560"/>
            <a:ext cx="401544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72360"/>
            <a:ext cx="8228880" cy="1891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"/>
          <p:cNvPicPr/>
          <p:nvPr/>
        </p:nvPicPr>
        <p:blipFill>
          <a:blip r:embed="rId14"/>
          <a:stretch/>
        </p:blipFill>
        <p:spPr>
          <a:xfrm>
            <a:off x="351720" y="359280"/>
            <a:ext cx="1731960" cy="684000"/>
          </a:xfrm>
          <a:prstGeom prst="rect">
            <a:avLst/>
          </a:prstGeom>
          <a:ln>
            <a:noFill/>
          </a:ln>
        </p:spPr>
      </p:pic>
      <p:pic>
        <p:nvPicPr>
          <p:cNvPr id="7" name="Image 16"/>
          <p:cNvPicPr/>
          <p:nvPr/>
        </p:nvPicPr>
        <p:blipFill>
          <a:blip r:embed="rId15"/>
          <a:stretch/>
        </p:blipFill>
        <p:spPr>
          <a:xfrm>
            <a:off x="6463080" y="-2520"/>
            <a:ext cx="3903120" cy="1276200"/>
          </a:xfrm>
          <a:prstGeom prst="rect">
            <a:avLst/>
          </a:prstGeom>
          <a:ln>
            <a:noFill/>
          </a:ln>
        </p:spPr>
      </p:pic>
      <p:sp>
        <p:nvSpPr>
          <p:cNvPr id="2" name="CustomShape 1"/>
          <p:cNvSpPr/>
          <p:nvPr/>
        </p:nvSpPr>
        <p:spPr>
          <a:xfrm>
            <a:off x="0" y="6200280"/>
            <a:ext cx="9178920" cy="638640"/>
          </a:xfrm>
          <a:prstGeom prst="rect">
            <a:avLst/>
          </a:prstGeom>
          <a:solidFill>
            <a:srgbClr val="F08B27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8470800" y="6467400"/>
            <a:ext cx="142200" cy="13536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457200" y="272160"/>
            <a:ext cx="8228520" cy="1142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457200" y="1600560"/>
            <a:ext cx="8228880" cy="396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10"/>
          <p:cNvPicPr/>
          <p:nvPr/>
        </p:nvPicPr>
        <p:blipFill>
          <a:blip r:embed="rId14"/>
          <a:stretch/>
        </p:blipFill>
        <p:spPr>
          <a:xfrm>
            <a:off x="351720" y="359280"/>
            <a:ext cx="1731960" cy="684000"/>
          </a:xfrm>
          <a:prstGeom prst="rect">
            <a:avLst/>
          </a:prstGeom>
          <a:ln>
            <a:noFill/>
          </a:ln>
        </p:spPr>
      </p:pic>
      <p:pic>
        <p:nvPicPr>
          <p:cNvPr id="43" name="Image 16"/>
          <p:cNvPicPr/>
          <p:nvPr/>
        </p:nvPicPr>
        <p:blipFill>
          <a:blip r:embed="rId15"/>
          <a:stretch/>
        </p:blipFill>
        <p:spPr>
          <a:xfrm>
            <a:off x="6463080" y="-2520"/>
            <a:ext cx="3903120" cy="127620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0" y="6200280"/>
            <a:ext cx="9178920" cy="638640"/>
          </a:xfrm>
          <a:prstGeom prst="rect">
            <a:avLst/>
          </a:prstGeom>
          <a:solidFill>
            <a:srgbClr val="F08B27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8470800" y="6467400"/>
            <a:ext cx="142200" cy="13536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6" name="PlaceHolder 3"/>
          <p:cNvSpPr>
            <a:spLocks noGrp="1"/>
          </p:cNvSpPr>
          <p:nvPr>
            <p:ph type="title"/>
          </p:nvPr>
        </p:nvSpPr>
        <p:spPr>
          <a:xfrm>
            <a:off x="457200" y="272880"/>
            <a:ext cx="8229240" cy="114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457200" y="1600560"/>
            <a:ext cx="8229240" cy="396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0" y="0"/>
            <a:ext cx="9143280" cy="683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5 Imagen" descr="Logo-Volunteering-Cities transparente.png"/>
          <p:cNvPicPr/>
          <p:nvPr/>
        </p:nvPicPr>
        <p:blipFill>
          <a:blip r:embed="rId2"/>
          <a:stretch/>
        </p:blipFill>
        <p:spPr>
          <a:xfrm>
            <a:off x="2631600" y="0"/>
            <a:ext cx="1540440" cy="1347480"/>
          </a:xfrm>
          <a:prstGeom prst="rect">
            <a:avLst/>
          </a:prstGeom>
          <a:ln>
            <a:noFill/>
          </a:ln>
        </p:spPr>
      </p:pic>
      <p:pic>
        <p:nvPicPr>
          <p:cNvPr id="92" name="Picture 2"/>
          <p:cNvPicPr/>
          <p:nvPr/>
        </p:nvPicPr>
        <p:blipFill>
          <a:blip r:embed="rId3"/>
          <a:srcRect l="61181" t="43819" r="33930" b="49906"/>
          <a:stretch/>
        </p:blipFill>
        <p:spPr>
          <a:xfrm>
            <a:off x="5108040" y="2664360"/>
            <a:ext cx="598320" cy="614160"/>
          </a:xfrm>
          <a:prstGeom prst="rect">
            <a:avLst/>
          </a:prstGeom>
          <a:ln w="9360">
            <a:noFill/>
          </a:ln>
        </p:spPr>
      </p:pic>
      <p:pic>
        <p:nvPicPr>
          <p:cNvPr id="93" name="Picture 3"/>
          <p:cNvPicPr/>
          <p:nvPr/>
        </p:nvPicPr>
        <p:blipFill>
          <a:blip r:embed="rId4"/>
          <a:srcRect l="72044" t="31134" r="12334" b="51866"/>
          <a:stretch/>
        </p:blipFill>
        <p:spPr>
          <a:xfrm>
            <a:off x="6948360" y="1374480"/>
            <a:ext cx="1720080" cy="1497240"/>
          </a:xfrm>
          <a:prstGeom prst="rect">
            <a:avLst/>
          </a:prstGeom>
          <a:ln w="9360">
            <a:noFill/>
          </a:ln>
        </p:spPr>
      </p:pic>
      <p:sp>
        <p:nvSpPr>
          <p:cNvPr id="94" name="CustomShape 2"/>
          <p:cNvSpPr/>
          <p:nvPr/>
        </p:nvSpPr>
        <p:spPr>
          <a:xfrm rot="2910000">
            <a:off x="8296200" y="2514240"/>
            <a:ext cx="464760" cy="50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CustomShape 3"/>
          <p:cNvSpPr/>
          <p:nvPr/>
        </p:nvSpPr>
        <p:spPr>
          <a:xfrm rot="20487600">
            <a:off x="8208360" y="2756880"/>
            <a:ext cx="158040" cy="1440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6" name="19 Imagen" descr="Diseño sin título (41).png"/>
          <p:cNvPicPr/>
          <p:nvPr/>
        </p:nvPicPr>
        <p:blipFill>
          <a:blip r:embed="rId5"/>
          <a:srcRect t="2202"/>
          <a:stretch/>
        </p:blipFill>
        <p:spPr>
          <a:xfrm>
            <a:off x="571680" y="0"/>
            <a:ext cx="8343360" cy="6839640"/>
          </a:xfrm>
          <a:prstGeom prst="rect">
            <a:avLst/>
          </a:prstGeom>
          <a:ln>
            <a:noFill/>
          </a:ln>
        </p:spPr>
      </p:pic>
      <p:sp>
        <p:nvSpPr>
          <p:cNvPr id="97" name="CustomShape 4"/>
          <p:cNvSpPr/>
          <p:nvPr/>
        </p:nvSpPr>
        <p:spPr>
          <a:xfrm>
            <a:off x="4829040" y="3715560"/>
            <a:ext cx="3593160" cy="86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2800" b="1" strike="noStrike" cap="all" spc="-1">
                <a:solidFill>
                  <a:srgbClr val="FFFFFF"/>
                </a:solidFill>
                <a:latin typeface="Century Gothic"/>
                <a:ea typeface="Century Gothic"/>
              </a:rPr>
              <a:t>Volunteering Cities</a:t>
            </a:r>
            <a:br/>
            <a:br/>
            <a:r>
              <a:rPr lang="es-ES" sz="2800" b="1" strike="noStrike" cap="all" spc="-1">
                <a:solidFill>
                  <a:srgbClr val="FFFFFF"/>
                </a:solidFill>
                <a:latin typeface="Century Gothic"/>
                <a:ea typeface="Century Gothic"/>
              </a:rPr>
              <a:t>Learning Log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98" name="Imagem 97"/>
          <p:cNvPicPr/>
          <p:nvPr/>
        </p:nvPicPr>
        <p:blipFill>
          <a:blip r:embed="rId6"/>
          <a:stretch/>
        </p:blipFill>
        <p:spPr>
          <a:xfrm>
            <a:off x="3672000" y="5688000"/>
            <a:ext cx="1937160" cy="108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2363760" y="451440"/>
            <a:ext cx="396396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34000"/>
          </a:bodyPr>
          <a:lstStyle/>
          <a:p>
            <a:pPr marL="7920" algn="ctr">
              <a:lnSpc>
                <a:spcPct val="100000"/>
              </a:lnSpc>
              <a:spcBef>
                <a:spcPts val="641"/>
              </a:spcBef>
            </a:pPr>
            <a:r>
              <a:rPr lang="es-ES" sz="3200" b="0" i="1" strike="noStrike" spc="-1">
                <a:solidFill>
                  <a:srgbClr val="35B3B8"/>
                </a:solidFill>
                <a:latin typeface="Century Gothic"/>
                <a:ea typeface="Arial"/>
              </a:rPr>
              <a:t>Towards the Sharing Period…</a:t>
            </a:r>
            <a:endParaRPr lang="es-ES" sz="3200" b="0" strike="noStrike" spc="-1">
              <a:latin typeface="Arial"/>
            </a:endParaRPr>
          </a:p>
        </p:txBody>
      </p:sp>
      <p:graphicFrame>
        <p:nvGraphicFramePr>
          <p:cNvPr id="138" name="Table 3"/>
          <p:cNvGraphicFramePr/>
          <p:nvPr/>
        </p:nvGraphicFramePr>
        <p:xfrm>
          <a:off x="251280" y="1466280"/>
          <a:ext cx="8808840" cy="5207760"/>
        </p:xfrm>
        <a:graphic>
          <a:graphicData uri="http://schemas.openxmlformats.org/drawingml/2006/table">
            <a:tbl>
              <a:tblPr/>
              <a:tblGrid>
                <a:gridCol w="140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1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What has changed?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31st December 2020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Individuals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All ULG members are committed to intergenerational approach importance;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5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Organisations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Red Cross and Corazón Express continue developing and increasing their intergenerational activities;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Other associations have started to develop intergenerational initiatives;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City 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The City Council organizes in collaboration with ULG members intergenerational initiatives as “Gastronomy Workshops” and support intergenerational initiatives promoted by local associations;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9" name="CustomShape 4"/>
          <p:cNvSpPr/>
          <p:nvPr/>
        </p:nvSpPr>
        <p:spPr>
          <a:xfrm>
            <a:off x="2411640" y="260640"/>
            <a:ext cx="6586920" cy="1006200"/>
          </a:xfrm>
          <a:prstGeom prst="rect">
            <a:avLst/>
          </a:prstGeom>
          <a:solidFill>
            <a:srgbClr val="23B8C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2 </a:t>
            </a:r>
            <a:endParaRPr lang="es-ES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DejaVu Sans"/>
              </a:rPr>
              <a:t>INTERGENERATIONALITY</a:t>
            </a:r>
            <a:endParaRPr lang="es-ES" sz="3200" b="0" strike="noStrike" spc="-1">
              <a:latin typeface="Arial"/>
            </a:endParaRPr>
          </a:p>
        </p:txBody>
      </p:sp>
      <p:pic>
        <p:nvPicPr>
          <p:cNvPr id="140" name="7 Imagen" descr="84398882_596224220925586_5763392962117500928_o.jpg"/>
          <p:cNvPicPr/>
          <p:nvPr/>
        </p:nvPicPr>
        <p:blipFill>
          <a:blip r:embed="rId3"/>
          <a:stretch/>
        </p:blipFill>
        <p:spPr>
          <a:xfrm>
            <a:off x="4821840" y="4359240"/>
            <a:ext cx="1676880" cy="2235960"/>
          </a:xfrm>
          <a:prstGeom prst="rect">
            <a:avLst/>
          </a:prstGeom>
          <a:ln>
            <a:noFill/>
          </a:ln>
        </p:spPr>
      </p:pic>
      <p:pic>
        <p:nvPicPr>
          <p:cNvPr id="141" name="8 Imagen" descr="110167930_703361143545226_6935220158024222098_n.png"/>
          <p:cNvPicPr/>
          <p:nvPr/>
        </p:nvPicPr>
        <p:blipFill>
          <a:blip r:embed="rId4"/>
          <a:stretch/>
        </p:blipFill>
        <p:spPr>
          <a:xfrm>
            <a:off x="5802120" y="1743840"/>
            <a:ext cx="3200040" cy="2682360"/>
          </a:xfrm>
          <a:prstGeom prst="rect">
            <a:avLst/>
          </a:prstGeom>
          <a:ln>
            <a:noFill/>
          </a:ln>
        </p:spPr>
      </p:pic>
      <p:pic>
        <p:nvPicPr>
          <p:cNvPr id="142" name="10 Imagen" descr="WhatsApp Image 2021-01-19 at 12.47.45.jpeg"/>
          <p:cNvPicPr/>
          <p:nvPr/>
        </p:nvPicPr>
        <p:blipFill>
          <a:blip r:embed="rId5"/>
          <a:stretch/>
        </p:blipFill>
        <p:spPr>
          <a:xfrm>
            <a:off x="6373800" y="4986720"/>
            <a:ext cx="2769480" cy="155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488520" y="1369440"/>
            <a:ext cx="789516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i="1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Please use all the evidence materials relating them to each point (diaries, Vox-pops, videos, photos, etc) </a:t>
            </a:r>
            <a:endParaRPr lang="es-ES" sz="1800" b="0" strike="noStrike" spc="-1">
              <a:latin typeface="Arial"/>
            </a:endParaRPr>
          </a:p>
        </p:txBody>
      </p:sp>
      <p:graphicFrame>
        <p:nvGraphicFramePr>
          <p:cNvPr id="145" name="Table 3"/>
          <p:cNvGraphicFramePr/>
          <p:nvPr/>
        </p:nvGraphicFramePr>
        <p:xfrm>
          <a:off x="342720" y="2023920"/>
          <a:ext cx="8506800" cy="3750120"/>
        </p:xfrm>
        <a:graphic>
          <a:graphicData uri="http://schemas.openxmlformats.org/drawingml/2006/table">
            <a:tbl>
              <a:tblPr/>
              <a:tblGrid>
                <a:gridCol w="190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5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Key Learnings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1.Individuals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1.1. Increasing awareness and committment </a:t>
                      </a: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from Councelors and Technicians;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1.2. </a:t>
                      </a: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Increasing awareness and committment of the Social Affairs Councerlor and its technicians;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1.3. Increasing awareness and committment of the Youth Councelor and its technicians;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1.4. Increasing awareness and committment of all key players of all local associations to work on intergenerationality approach;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1.5. Motivation about organize and implement more intergenerational initiatives;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2.Organisations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2.1.  </a:t>
                      </a: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Increasing awareness and committment of all local associations members of the ULG about how important is intergenerationality for social volunteering projects;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2.2. Good communication and motivation to collaborate and develop synergies between associations and involved organizations;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2.3. Motivation about learning and improve from other associations and experiences;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3.City 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3.1. Committment and support of the Local Government was very important for the success;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3.2. Committment and support of the local staff was determinant for the success;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3.3. Public staff and local government invested efforts to guarantee a proper development of this module 2;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3.4. URBACT learnings, study visits, etc. have motivated staff members;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3.5. Importance of counting on a civic structure (ULG – Volunteering Council);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6" name="CustomShape 4"/>
          <p:cNvSpPr/>
          <p:nvPr/>
        </p:nvSpPr>
        <p:spPr>
          <a:xfrm>
            <a:off x="2411640" y="260640"/>
            <a:ext cx="6586920" cy="1006200"/>
          </a:xfrm>
          <a:prstGeom prst="rect">
            <a:avLst/>
          </a:prstGeom>
          <a:solidFill>
            <a:srgbClr val="23B8C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2 </a:t>
            </a:r>
            <a:endParaRPr lang="es-ES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DejaVu Sans"/>
              </a:rPr>
              <a:t>INTERGENERATIONALITY</a:t>
            </a:r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3 Imagen" descr="Intergeneracionalidad.png"/>
          <p:cNvPicPr/>
          <p:nvPr/>
        </p:nvPicPr>
        <p:blipFill>
          <a:blip r:embed="rId2"/>
          <a:stretch/>
        </p:blipFill>
        <p:spPr>
          <a:xfrm>
            <a:off x="296640" y="0"/>
            <a:ext cx="8550000" cy="68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3 Imagen" descr="Foto 2.jpeg"/>
          <p:cNvPicPr/>
          <p:nvPr/>
        </p:nvPicPr>
        <p:blipFill>
          <a:blip r:embed="rId2"/>
          <a:stretch/>
        </p:blipFill>
        <p:spPr>
          <a:xfrm>
            <a:off x="158040" y="1152000"/>
            <a:ext cx="4369320" cy="2457360"/>
          </a:xfrm>
          <a:prstGeom prst="rect">
            <a:avLst/>
          </a:prstGeom>
          <a:ln>
            <a:noFill/>
          </a:ln>
        </p:spPr>
      </p:pic>
      <p:pic>
        <p:nvPicPr>
          <p:cNvPr id="149" name="4 Imagen" descr="WebURBACT.png"/>
          <p:cNvPicPr/>
          <p:nvPr/>
        </p:nvPicPr>
        <p:blipFill>
          <a:blip r:embed="rId3"/>
          <a:stretch/>
        </p:blipFill>
        <p:spPr>
          <a:xfrm>
            <a:off x="3717000" y="3387240"/>
            <a:ext cx="5164920" cy="3282840"/>
          </a:xfrm>
          <a:prstGeom prst="rect">
            <a:avLst/>
          </a:prstGeom>
          <a:ln>
            <a:noFill/>
          </a:ln>
        </p:spPr>
      </p:pic>
      <p:pic>
        <p:nvPicPr>
          <p:cNvPr id="150" name="6 Imagen" descr="Foto 7.jpeg"/>
          <p:cNvPicPr/>
          <p:nvPr/>
        </p:nvPicPr>
        <p:blipFill>
          <a:blip r:embed="rId4"/>
          <a:stretch/>
        </p:blipFill>
        <p:spPr>
          <a:xfrm>
            <a:off x="4651200" y="1065240"/>
            <a:ext cx="4492080" cy="218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3 Imagen" descr="119977738_747089082505765_7718995090022380976_n.png"/>
          <p:cNvPicPr/>
          <p:nvPr/>
        </p:nvPicPr>
        <p:blipFill>
          <a:blip r:embed="rId2"/>
          <a:stretch/>
        </p:blipFill>
        <p:spPr>
          <a:xfrm>
            <a:off x="278640" y="1573560"/>
            <a:ext cx="4933080" cy="4135320"/>
          </a:xfrm>
          <a:prstGeom prst="rect">
            <a:avLst/>
          </a:prstGeom>
          <a:ln>
            <a:noFill/>
          </a:ln>
        </p:spPr>
      </p:pic>
      <p:pic>
        <p:nvPicPr>
          <p:cNvPr id="152" name="5 Imagen" descr="120137290_1426954480823641_7807636865460752205_o.jpg"/>
          <p:cNvPicPr/>
          <p:nvPr/>
        </p:nvPicPr>
        <p:blipFill>
          <a:blip r:embed="rId3"/>
          <a:stretch/>
        </p:blipFill>
        <p:spPr>
          <a:xfrm>
            <a:off x="5225400" y="605880"/>
            <a:ext cx="3779640" cy="2125800"/>
          </a:xfrm>
          <a:prstGeom prst="rect">
            <a:avLst/>
          </a:prstGeom>
          <a:ln>
            <a:noFill/>
          </a:ln>
        </p:spPr>
      </p:pic>
      <p:pic>
        <p:nvPicPr>
          <p:cNvPr id="153" name="6 Imagen" descr="120108203_1426954550823634_724910171234764423_o.jpg"/>
          <p:cNvPicPr/>
          <p:nvPr/>
        </p:nvPicPr>
        <p:blipFill>
          <a:blip r:embed="rId4"/>
          <a:stretch/>
        </p:blipFill>
        <p:spPr>
          <a:xfrm>
            <a:off x="5326920" y="3168360"/>
            <a:ext cx="2583000" cy="344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graphicFrame>
        <p:nvGraphicFramePr>
          <p:cNvPr id="155" name="Table 2"/>
          <p:cNvGraphicFramePr/>
          <p:nvPr/>
        </p:nvGraphicFramePr>
        <p:xfrm>
          <a:off x="242280" y="1391760"/>
          <a:ext cx="8757360" cy="3925800"/>
        </p:xfrm>
        <a:graphic>
          <a:graphicData uri="http://schemas.openxmlformats.org/drawingml/2006/table">
            <a:tbl>
              <a:tblPr/>
              <a:tblGrid>
                <a:gridCol w="136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4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9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5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What has changed?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1st January 2019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Individuals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Potential volunteers only know about big associations as Red Cross;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Organisations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Red Cross counts on a big group of young volunteers;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 Amizitia counts on a big group of young volunteers. Most of them supported by Erasmus Program.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Other local associations are smaller and don’t count on too much young volunteers;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City 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Municipality promotes youth volunteering through Erasmus Plus projects;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Municipality collaborates extraordinarily with some associations;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6" name="CustomShape 3"/>
          <p:cNvSpPr/>
          <p:nvPr/>
        </p:nvSpPr>
        <p:spPr>
          <a:xfrm>
            <a:off x="2399400" y="230760"/>
            <a:ext cx="6046920" cy="1006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3  </a:t>
            </a:r>
            <a:br/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YOUTH and Volunteerism</a:t>
            </a:r>
            <a:endParaRPr lang="es-ES" sz="3200" b="0" strike="noStrike" spc="-1">
              <a:latin typeface="Arial"/>
            </a:endParaRPr>
          </a:p>
        </p:txBody>
      </p:sp>
      <p:pic>
        <p:nvPicPr>
          <p:cNvPr id="157" name="4 Imagen" descr="61594916_439627693251907_6134271973766725632_o.jpg"/>
          <p:cNvPicPr/>
          <p:nvPr/>
        </p:nvPicPr>
        <p:blipFill>
          <a:blip r:embed="rId3"/>
          <a:stretch/>
        </p:blipFill>
        <p:spPr>
          <a:xfrm>
            <a:off x="5668200" y="1733040"/>
            <a:ext cx="3177360" cy="2382840"/>
          </a:xfrm>
          <a:prstGeom prst="rect">
            <a:avLst/>
          </a:prstGeom>
          <a:ln>
            <a:noFill/>
          </a:ln>
        </p:spPr>
      </p:pic>
      <p:pic>
        <p:nvPicPr>
          <p:cNvPr id="158" name="5 Imagen" descr="82431201_589532168261458_9206368355819192320_o.jpg"/>
          <p:cNvPicPr/>
          <p:nvPr/>
        </p:nvPicPr>
        <p:blipFill>
          <a:blip r:embed="rId4"/>
          <a:stretch/>
        </p:blipFill>
        <p:spPr>
          <a:xfrm>
            <a:off x="5494320" y="4263480"/>
            <a:ext cx="3425760" cy="166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graphicFrame>
        <p:nvGraphicFramePr>
          <p:cNvPr id="160" name="Table 2"/>
          <p:cNvGraphicFramePr/>
          <p:nvPr/>
        </p:nvGraphicFramePr>
        <p:xfrm>
          <a:off x="242280" y="1391760"/>
          <a:ext cx="8757360" cy="3925800"/>
        </p:xfrm>
        <a:graphic>
          <a:graphicData uri="http://schemas.openxmlformats.org/drawingml/2006/table">
            <a:tbl>
              <a:tblPr/>
              <a:tblGrid>
                <a:gridCol w="136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4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9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5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What has changed?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31st December 2020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Individuals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All associations reached a good promotion thanks to URBACT project;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Numbers of volunteers has increassed. Most of it during pandemic situation;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Organisations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URBACT project has contributed to a better dissemination of all associations;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All associations have recieved a big number of new young volunteers. The highest number of new volunteers was reached during pandemic situation.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City 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The City Council continue promoting youth volunteering by Erasmus Plus programs; 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The City Council distributed youth volunteering requests to all ULG associations;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The City Council is creating a website for promoting Volunteering opportunities;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1" name="CustomShape 3"/>
          <p:cNvSpPr/>
          <p:nvPr/>
        </p:nvSpPr>
        <p:spPr>
          <a:xfrm>
            <a:off x="2399400" y="230760"/>
            <a:ext cx="6046920" cy="1006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3  </a:t>
            </a:r>
            <a:br/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YOUTH and Volunteerism</a:t>
            </a:r>
            <a:endParaRPr lang="es-ES" sz="3200" b="0" strike="noStrike" spc="-1">
              <a:latin typeface="Arial"/>
            </a:endParaRPr>
          </a:p>
        </p:txBody>
      </p:sp>
      <p:pic>
        <p:nvPicPr>
          <p:cNvPr id="162" name="4 Imagen" descr="79831369_563465554201453_4670866935439687680_o.jpg"/>
          <p:cNvPicPr/>
          <p:nvPr/>
        </p:nvPicPr>
        <p:blipFill>
          <a:blip r:embed="rId3"/>
          <a:stretch/>
        </p:blipFill>
        <p:spPr>
          <a:xfrm>
            <a:off x="5151960" y="1784160"/>
            <a:ext cx="3991320" cy="2244960"/>
          </a:xfrm>
          <a:prstGeom prst="rect">
            <a:avLst/>
          </a:prstGeom>
          <a:ln>
            <a:noFill/>
          </a:ln>
        </p:spPr>
      </p:pic>
      <p:pic>
        <p:nvPicPr>
          <p:cNvPr id="163" name="5 Imagen" descr="88111193_615655862315755_4134707467592400896_o.jpg"/>
          <p:cNvPicPr/>
          <p:nvPr/>
        </p:nvPicPr>
        <p:blipFill>
          <a:blip r:embed="rId4"/>
          <a:stretch/>
        </p:blipFill>
        <p:spPr>
          <a:xfrm>
            <a:off x="5181480" y="4157280"/>
            <a:ext cx="3642840" cy="244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graphicFrame>
        <p:nvGraphicFramePr>
          <p:cNvPr id="165" name="Table 2"/>
          <p:cNvGraphicFramePr/>
          <p:nvPr/>
        </p:nvGraphicFramePr>
        <p:xfrm>
          <a:off x="360000" y="1440000"/>
          <a:ext cx="8434800" cy="5233320"/>
        </p:xfrm>
        <a:graphic>
          <a:graphicData uri="http://schemas.openxmlformats.org/drawingml/2006/table">
            <a:tbl>
              <a:tblPr/>
              <a:tblGrid>
                <a:gridCol w="242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12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Key Learnings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1.Individuals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1.1. </a:t>
                      </a: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Increasing awareness and committment from Councelors and Technicians;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1.2. </a:t>
                      </a: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Increasing awareness and committment of departments as Youth, Education, Civic Participation and Social Affairs and its technicians;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1.3. Increasing awareness and committment of all key players of all local associations to work on youth volunteering approach;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1.4. Motivation about develop more youth projects or more opportunities for youth involvement.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1.5. It is needed to invest on better dissemination and promotion in order to increasse motivation and interest among young citizens.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2.Organisations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1.1. Better coordination among organizations in order to better facilitate information to youngsters and distribute them in relation to their interests;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1.2. Increassing volunteering opportunities offer to youngsters; 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1.3. Be open to new participants and new ideas from youngsters;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1.4. Discovering new opportunities as Erasmus Plus and European Solidarity Corps.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3.City 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1.1. Providing support on communication and dissemination in order to attract more young volunteers;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1.2. Supporting initiatives promoted by local associations in order to increase impact in young citizens;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1.3. Promoting Erasmus Plus initiatives in order to promote young volunteering;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6" name="CustomShape 3"/>
          <p:cNvSpPr/>
          <p:nvPr/>
        </p:nvSpPr>
        <p:spPr>
          <a:xfrm>
            <a:off x="2399400" y="230760"/>
            <a:ext cx="6046920" cy="1006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3  </a:t>
            </a:r>
            <a:br/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YOUTH and Volunteerism</a:t>
            </a:r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3 Imagen" descr="Youth and Volunteering (2).png"/>
          <p:cNvPicPr/>
          <p:nvPr/>
        </p:nvPicPr>
        <p:blipFill>
          <a:blip r:embed="rId2"/>
          <a:stretch/>
        </p:blipFill>
        <p:spPr>
          <a:xfrm>
            <a:off x="296640" y="0"/>
            <a:ext cx="8550000" cy="68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3 Imagen" descr="Youth and Volunteering (1).png"/>
          <p:cNvPicPr/>
          <p:nvPr/>
        </p:nvPicPr>
        <p:blipFill>
          <a:blip r:embed="rId2"/>
          <a:stretch/>
        </p:blipFill>
        <p:spPr>
          <a:xfrm>
            <a:off x="296640" y="0"/>
            <a:ext cx="8550000" cy="68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2363760" y="451440"/>
            <a:ext cx="396396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1" name="Imagem 100"/>
          <p:cNvPicPr/>
          <p:nvPr/>
        </p:nvPicPr>
        <p:blipFill>
          <a:blip r:embed="rId3"/>
          <a:stretch/>
        </p:blipFill>
        <p:spPr>
          <a:xfrm>
            <a:off x="0" y="0"/>
            <a:ext cx="9144000" cy="6875280"/>
          </a:xfrm>
          <a:prstGeom prst="rect">
            <a:avLst/>
          </a:prstGeom>
          <a:ln>
            <a:noFill/>
          </a:ln>
        </p:spPr>
      </p:pic>
      <p:pic>
        <p:nvPicPr>
          <p:cNvPr id="102" name="Imagem 101"/>
          <p:cNvPicPr/>
          <p:nvPr/>
        </p:nvPicPr>
        <p:blipFill>
          <a:blip r:embed="rId4"/>
          <a:stretch/>
        </p:blipFill>
        <p:spPr>
          <a:xfrm>
            <a:off x="124200" y="72000"/>
            <a:ext cx="1891800" cy="800280"/>
          </a:xfrm>
          <a:prstGeom prst="rect">
            <a:avLst/>
          </a:prstGeom>
          <a:ln>
            <a:noFill/>
          </a:ln>
        </p:spPr>
      </p:pic>
      <p:pic>
        <p:nvPicPr>
          <p:cNvPr id="103" name="Imagem 102"/>
          <p:cNvPicPr/>
          <p:nvPr/>
        </p:nvPicPr>
        <p:blipFill>
          <a:blip r:embed="rId5"/>
          <a:stretch/>
        </p:blipFill>
        <p:spPr>
          <a:xfrm>
            <a:off x="2016000" y="144000"/>
            <a:ext cx="696960" cy="691920"/>
          </a:xfrm>
          <a:prstGeom prst="rect">
            <a:avLst/>
          </a:prstGeom>
          <a:ln>
            <a:noFill/>
          </a:ln>
        </p:spPr>
      </p:pic>
      <p:pic>
        <p:nvPicPr>
          <p:cNvPr id="104" name="Imagem 103"/>
          <p:cNvPicPr/>
          <p:nvPr/>
        </p:nvPicPr>
        <p:blipFill>
          <a:blip r:embed="rId6"/>
          <a:stretch/>
        </p:blipFill>
        <p:spPr>
          <a:xfrm>
            <a:off x="7285320" y="5793480"/>
            <a:ext cx="1354680" cy="758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3 Imagen" descr="118953790_736577216890285_5532540409154464003_n.png"/>
          <p:cNvPicPr/>
          <p:nvPr/>
        </p:nvPicPr>
        <p:blipFill>
          <a:blip r:embed="rId2"/>
          <a:stretch/>
        </p:blipFill>
        <p:spPr>
          <a:xfrm>
            <a:off x="4403160" y="142560"/>
            <a:ext cx="4376520" cy="3668760"/>
          </a:xfrm>
          <a:prstGeom prst="rect">
            <a:avLst/>
          </a:prstGeom>
          <a:ln>
            <a:noFill/>
          </a:ln>
        </p:spPr>
      </p:pic>
      <p:pic>
        <p:nvPicPr>
          <p:cNvPr id="170" name="4 Imagen" descr="133247088_2845179312419056_6610104622794247317_n.jpg"/>
          <p:cNvPicPr/>
          <p:nvPr/>
        </p:nvPicPr>
        <p:blipFill>
          <a:blip r:embed="rId3"/>
          <a:stretch/>
        </p:blipFill>
        <p:spPr>
          <a:xfrm>
            <a:off x="5225040" y="3881520"/>
            <a:ext cx="3261240" cy="2554560"/>
          </a:xfrm>
          <a:prstGeom prst="rect">
            <a:avLst/>
          </a:prstGeom>
          <a:ln>
            <a:noFill/>
          </a:ln>
        </p:spPr>
      </p:pic>
      <p:pic>
        <p:nvPicPr>
          <p:cNvPr id="171" name="5 Imagen" descr="137356139_2856541731282814_6136761743423244222_n.jpg"/>
          <p:cNvPicPr/>
          <p:nvPr/>
        </p:nvPicPr>
        <p:blipFill>
          <a:blip r:embed="rId4"/>
          <a:stretch/>
        </p:blipFill>
        <p:spPr>
          <a:xfrm>
            <a:off x="1281600" y="4042080"/>
            <a:ext cx="3372840" cy="2529360"/>
          </a:xfrm>
          <a:prstGeom prst="rect">
            <a:avLst/>
          </a:prstGeom>
          <a:ln>
            <a:noFill/>
          </a:ln>
        </p:spPr>
      </p:pic>
      <p:pic>
        <p:nvPicPr>
          <p:cNvPr id="172" name="6 Imagen" descr="137382396_2856541354616185_249854233731713181_n.jpg"/>
          <p:cNvPicPr/>
          <p:nvPr/>
        </p:nvPicPr>
        <p:blipFill>
          <a:blip r:embed="rId5"/>
          <a:stretch/>
        </p:blipFill>
        <p:spPr>
          <a:xfrm>
            <a:off x="541080" y="1104480"/>
            <a:ext cx="3365280" cy="2523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graphicFrame>
        <p:nvGraphicFramePr>
          <p:cNvPr id="174" name="Table 2"/>
          <p:cNvGraphicFramePr/>
          <p:nvPr/>
        </p:nvGraphicFramePr>
        <p:xfrm>
          <a:off x="144000" y="1368000"/>
          <a:ext cx="8855280" cy="5222160"/>
        </p:xfrm>
        <a:graphic>
          <a:graphicData uri="http://schemas.openxmlformats.org/drawingml/2006/table">
            <a:tbl>
              <a:tblPr/>
              <a:tblGrid>
                <a:gridCol w="254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7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What has changed?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680"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1st January 2019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5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Individuals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CSR was an unknown topic for most of ULG members;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0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Organisations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CSR was practically unknown in all involved organizations;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Some organizations have some collaboration with SME but not formalized;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3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City 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CSR was a unknown topic for the City Hall;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5" name="CustomShape 3"/>
          <p:cNvSpPr/>
          <p:nvPr/>
        </p:nvSpPr>
        <p:spPr>
          <a:xfrm>
            <a:off x="2399400" y="254160"/>
            <a:ext cx="6419520" cy="983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4  </a:t>
            </a:r>
            <a:br/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Corporate Social Responsibility</a:t>
            </a:r>
            <a:endParaRPr lang="es-ES" sz="3200" b="0" strike="noStrike" spc="-1">
              <a:latin typeface="Arial"/>
            </a:endParaRPr>
          </a:p>
        </p:txBody>
      </p:sp>
      <p:pic>
        <p:nvPicPr>
          <p:cNvPr id="176" name="6 Imagen" descr="WhatsApp Image 2021-01-19 at 13.44.18.jpeg"/>
          <p:cNvPicPr/>
          <p:nvPr/>
        </p:nvPicPr>
        <p:blipFill>
          <a:blip r:embed="rId3"/>
          <a:stretch/>
        </p:blipFill>
        <p:spPr>
          <a:xfrm>
            <a:off x="5752080" y="1496160"/>
            <a:ext cx="3224880" cy="1813680"/>
          </a:xfrm>
          <a:prstGeom prst="rect">
            <a:avLst/>
          </a:prstGeom>
          <a:ln>
            <a:noFill/>
          </a:ln>
        </p:spPr>
      </p:pic>
      <p:pic>
        <p:nvPicPr>
          <p:cNvPr id="177" name="Picture 2" descr="Z:\PromoEconomica\2. OPE\2. Exp 2945-18 URBACT III\150121 - Trabajos para MJoao\Visual\54210430_401442183737125_7550627260273786880_o.jpg"/>
          <p:cNvPicPr/>
          <p:nvPr/>
        </p:nvPicPr>
        <p:blipFill>
          <a:blip r:embed="rId4"/>
          <a:srcRect t="16490"/>
          <a:stretch/>
        </p:blipFill>
        <p:spPr>
          <a:xfrm>
            <a:off x="5534640" y="3468240"/>
            <a:ext cx="3372120" cy="1584720"/>
          </a:xfrm>
          <a:prstGeom prst="rect">
            <a:avLst/>
          </a:prstGeom>
          <a:ln>
            <a:noFill/>
          </a:ln>
        </p:spPr>
      </p:pic>
      <p:pic>
        <p:nvPicPr>
          <p:cNvPr id="178" name="Picture 3" descr="Z:\PromoEconomica\2. OPE\2. Exp 2945-18 URBACT III\150121 - Trabajos para MJoao\Visual\89790820_620530881828253_399052893304389632_o.jpg"/>
          <p:cNvPicPr/>
          <p:nvPr/>
        </p:nvPicPr>
        <p:blipFill>
          <a:blip r:embed="rId5"/>
          <a:srcRect t="34348" b="17277"/>
          <a:stretch/>
        </p:blipFill>
        <p:spPr>
          <a:xfrm>
            <a:off x="5818680" y="5281560"/>
            <a:ext cx="3040920" cy="110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graphicFrame>
        <p:nvGraphicFramePr>
          <p:cNvPr id="180" name="Table 2"/>
          <p:cNvGraphicFramePr/>
          <p:nvPr/>
        </p:nvGraphicFramePr>
        <p:xfrm>
          <a:off x="144000" y="1368000"/>
          <a:ext cx="8855280" cy="5222160"/>
        </p:xfrm>
        <a:graphic>
          <a:graphicData uri="http://schemas.openxmlformats.org/drawingml/2006/table">
            <a:tbl>
              <a:tblPr/>
              <a:tblGrid>
                <a:gridCol w="254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7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What has changed?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680"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31st December 2020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5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Individuals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CSR was debated several times during ULG meetings and all participants are interested on it;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0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Organisations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Local associations are interested in participate in the City CSR plan that will be defined in 2021;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Local associations would like to develop this work line and collaborate with local SME in terms of dissemination, promotion, etc;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3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City 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City Countil is workin on a Participatory CSR Strategy that will be developed at the begining of 2021.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1" name="CustomShape 3"/>
          <p:cNvSpPr/>
          <p:nvPr/>
        </p:nvSpPr>
        <p:spPr>
          <a:xfrm>
            <a:off x="2399400" y="254160"/>
            <a:ext cx="6419520" cy="983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4  </a:t>
            </a:r>
            <a:br/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Corporate Social Responsibility</a:t>
            </a:r>
            <a:endParaRPr lang="es-ES" sz="3200" b="0" strike="noStrike" spc="-1">
              <a:latin typeface="Arial"/>
            </a:endParaRPr>
          </a:p>
        </p:txBody>
      </p:sp>
      <p:pic>
        <p:nvPicPr>
          <p:cNvPr id="182" name="4 Imagen" descr="100509594_668064607074880_6893004609762099200_n.png"/>
          <p:cNvPicPr/>
          <p:nvPr/>
        </p:nvPicPr>
        <p:blipFill>
          <a:blip r:embed="rId3"/>
          <a:stretch/>
        </p:blipFill>
        <p:spPr>
          <a:xfrm>
            <a:off x="5823720" y="2660040"/>
            <a:ext cx="2737800" cy="2295000"/>
          </a:xfrm>
          <a:prstGeom prst="rect">
            <a:avLst/>
          </a:prstGeom>
          <a:ln>
            <a:noFill/>
          </a:ln>
        </p:spPr>
      </p:pic>
      <p:pic>
        <p:nvPicPr>
          <p:cNvPr id="183" name="5 Imagen" descr="131258447_808625103018829_2485567363974974296_n.png"/>
          <p:cNvPicPr/>
          <p:nvPr/>
        </p:nvPicPr>
        <p:blipFill>
          <a:blip r:embed="rId4"/>
          <a:srcRect b="78824"/>
          <a:stretch/>
        </p:blipFill>
        <p:spPr>
          <a:xfrm>
            <a:off x="5462640" y="1805040"/>
            <a:ext cx="3680640" cy="653400"/>
          </a:xfrm>
          <a:prstGeom prst="rect">
            <a:avLst/>
          </a:prstGeom>
          <a:ln>
            <a:noFill/>
          </a:ln>
        </p:spPr>
      </p:pic>
      <p:pic>
        <p:nvPicPr>
          <p:cNvPr id="184" name="6 Imagen" descr="105037696_684735575407783_7642393910854044725_o.png"/>
          <p:cNvPicPr/>
          <p:nvPr/>
        </p:nvPicPr>
        <p:blipFill>
          <a:blip r:embed="rId5"/>
          <a:stretch/>
        </p:blipFill>
        <p:spPr>
          <a:xfrm>
            <a:off x="6057000" y="5050440"/>
            <a:ext cx="2931840" cy="178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graphicFrame>
        <p:nvGraphicFramePr>
          <p:cNvPr id="186" name="Table 2"/>
          <p:cNvGraphicFramePr/>
          <p:nvPr/>
        </p:nvGraphicFramePr>
        <p:xfrm>
          <a:off x="360000" y="1368000"/>
          <a:ext cx="8434800" cy="4726080"/>
        </p:xfrm>
        <a:graphic>
          <a:graphicData uri="http://schemas.openxmlformats.org/drawingml/2006/table">
            <a:tbl>
              <a:tblPr/>
              <a:tblGrid>
                <a:gridCol w="242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3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Key Learnings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8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1.Individuals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1.1. </a:t>
                      </a: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Increasing awareness from Councelors and staff members;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1.2. </a:t>
                      </a: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Increasing awareness and committment of departments as Youth, Education, Civic Participation and Social Affairs and its technicians;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1.3. Increasing awareness and committment of all key players of all local associations to work on CSR;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1.4. Motivation about develop a common integrated Strategy for CSR.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1.5. Motivation to collaborate and establish synergies between SMEs, Associations and City Council.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8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2.Organisations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1.1. Increasing awareness about importance of CSR;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1.2. Increasing their interest about establish synergies with SMEs; 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1.3. Motivation to develop a common, integrated and participatory Strategy;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3.City 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1.1. The City Council will facilitate a common, integrated and participatory strategy for CSR, involving all associations and local SMEs;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1.2. The City Council could represent a main actor for promoting CSR at city level by initiatives and policies;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1.3. The City Council will collaborate with SMEs and Associations on promoting CSR.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7" name="CustomShape 3"/>
          <p:cNvSpPr/>
          <p:nvPr/>
        </p:nvSpPr>
        <p:spPr>
          <a:xfrm>
            <a:off x="2399400" y="262800"/>
            <a:ext cx="6419520" cy="974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4  </a:t>
            </a:r>
            <a:br/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Corporate Social Responsibility</a:t>
            </a:r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5 Imagen" descr="Diseño sin título (42).png"/>
          <p:cNvPicPr/>
          <p:nvPr/>
        </p:nvPicPr>
        <p:blipFill>
          <a:blip r:embed="rId2"/>
          <a:srcRect t="15299" b="17539"/>
          <a:stretch/>
        </p:blipFill>
        <p:spPr>
          <a:xfrm>
            <a:off x="4334040" y="3610080"/>
            <a:ext cx="4809240" cy="3229560"/>
          </a:xfrm>
          <a:prstGeom prst="rect">
            <a:avLst/>
          </a:prstGeom>
          <a:ln>
            <a:noFill/>
          </a:ln>
        </p:spPr>
      </p:pic>
      <p:pic>
        <p:nvPicPr>
          <p:cNvPr id="189" name="3 Imagen" descr="RSC Foto.jpg"/>
          <p:cNvPicPr/>
          <p:nvPr/>
        </p:nvPicPr>
        <p:blipFill>
          <a:blip r:embed="rId3"/>
          <a:stretch/>
        </p:blipFill>
        <p:spPr>
          <a:xfrm>
            <a:off x="320760" y="1324800"/>
            <a:ext cx="5086800" cy="3044520"/>
          </a:xfrm>
          <a:prstGeom prst="rect">
            <a:avLst/>
          </a:prstGeom>
          <a:ln>
            <a:noFill/>
          </a:ln>
        </p:spPr>
      </p:pic>
      <p:sp>
        <p:nvSpPr>
          <p:cNvPr id="190" name="CustomShape 1"/>
          <p:cNvSpPr/>
          <p:nvPr/>
        </p:nvSpPr>
        <p:spPr>
          <a:xfrm>
            <a:off x="2196720" y="371880"/>
            <a:ext cx="5597280" cy="4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i="1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Our next step into 2021: </a:t>
            </a:r>
            <a:r>
              <a:rPr lang="es-ES" sz="2200" b="1" i="1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CSR</a:t>
            </a:r>
            <a:endParaRPr lang="es-ES" sz="2200" b="0" strike="noStrike" spc="-1">
              <a:latin typeface="Arial"/>
            </a:endParaRPr>
          </a:p>
        </p:txBody>
      </p:sp>
      <p:pic>
        <p:nvPicPr>
          <p:cNvPr id="191" name="Picture 3" descr="Z:\PromoEconomica\2. OPE\2. Exp 2945-18 URBACT III\150121 - Trabajos para MJoao\Visual\69517404_482846602263349_1115375441671094272_n.jpg"/>
          <p:cNvPicPr/>
          <p:nvPr/>
        </p:nvPicPr>
        <p:blipFill>
          <a:blip r:embed="rId4"/>
          <a:stretch/>
        </p:blipFill>
        <p:spPr>
          <a:xfrm>
            <a:off x="6744240" y="301320"/>
            <a:ext cx="1896840" cy="3372840"/>
          </a:xfrm>
          <a:prstGeom prst="rect">
            <a:avLst/>
          </a:prstGeom>
          <a:ln>
            <a:noFill/>
          </a:ln>
        </p:spPr>
      </p:pic>
      <p:pic>
        <p:nvPicPr>
          <p:cNvPr id="192" name="Picture 2" descr="Z:\PromoEconomica\2. OPE\2. Exp 2945-18 URBACT III\150121 - Trabajos para MJoao\Visual\79108106_558915144656494_6155151484829827072_n.jpg"/>
          <p:cNvPicPr/>
          <p:nvPr/>
        </p:nvPicPr>
        <p:blipFill>
          <a:blip r:embed="rId5"/>
          <a:stretch/>
        </p:blipFill>
        <p:spPr>
          <a:xfrm>
            <a:off x="0" y="4277520"/>
            <a:ext cx="4555440" cy="256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3" descr="Z:\PromoEconomica\2. OPE\2. Exp 2945-18 URBACT III\150121 - Trabajos para MJoao\Visual\73097188_513108629237146_8031921145139691520_n.jpg"/>
          <p:cNvPicPr/>
          <p:nvPr/>
        </p:nvPicPr>
        <p:blipFill>
          <a:blip r:embed="rId2"/>
          <a:stretch/>
        </p:blipFill>
        <p:spPr>
          <a:xfrm>
            <a:off x="4730400" y="3562920"/>
            <a:ext cx="3940200" cy="2954880"/>
          </a:xfrm>
          <a:prstGeom prst="rect">
            <a:avLst/>
          </a:prstGeom>
          <a:ln>
            <a:noFill/>
          </a:ln>
        </p:spPr>
      </p:pic>
      <p:pic>
        <p:nvPicPr>
          <p:cNvPr id="194" name="Picture 4" descr="Z:\PromoEconomica\2. OPE\2. Exp 2945-18 URBACT III\150121 - Trabajos para MJoao\Visual\78551560_548740342340641_7730305168402546688_n.jpg"/>
          <p:cNvPicPr/>
          <p:nvPr/>
        </p:nvPicPr>
        <p:blipFill>
          <a:blip r:embed="rId3"/>
          <a:stretch/>
        </p:blipFill>
        <p:spPr>
          <a:xfrm>
            <a:off x="3358080" y="315360"/>
            <a:ext cx="4523760" cy="3015720"/>
          </a:xfrm>
          <a:prstGeom prst="rect">
            <a:avLst/>
          </a:prstGeom>
          <a:ln>
            <a:noFill/>
          </a:ln>
        </p:spPr>
      </p:pic>
      <p:pic>
        <p:nvPicPr>
          <p:cNvPr id="195" name="Picture 5" descr="Z:\PromoEconomica\2. OPE\2. Exp 2945-18 URBACT III\150121 - Trabajos para MJoao\Visual\51767680_387915175089826_6887519678827069440_o.jpg"/>
          <p:cNvPicPr/>
          <p:nvPr/>
        </p:nvPicPr>
        <p:blipFill>
          <a:blip r:embed="rId4"/>
          <a:srcRect t="18155" r="15078"/>
          <a:stretch/>
        </p:blipFill>
        <p:spPr>
          <a:xfrm>
            <a:off x="410040" y="4154760"/>
            <a:ext cx="4042800" cy="2192040"/>
          </a:xfrm>
          <a:prstGeom prst="rect">
            <a:avLst/>
          </a:prstGeom>
          <a:ln>
            <a:noFill/>
          </a:ln>
        </p:spPr>
      </p:pic>
      <p:pic>
        <p:nvPicPr>
          <p:cNvPr id="196" name="Picture 6" descr="Z:\PromoEconomica\2. OPE\2. Exp 2945-18 URBACT III\150121 - Trabajos para MJoao\Visual\84257505_593885774492764_5340206256734863360_o.jpg"/>
          <p:cNvPicPr/>
          <p:nvPr/>
        </p:nvPicPr>
        <p:blipFill>
          <a:blip r:embed="rId5"/>
          <a:stretch/>
        </p:blipFill>
        <p:spPr>
          <a:xfrm>
            <a:off x="301680" y="1695600"/>
            <a:ext cx="2975400" cy="2231280"/>
          </a:xfrm>
          <a:prstGeom prst="rect">
            <a:avLst/>
          </a:prstGeom>
          <a:ln>
            <a:noFill/>
          </a:ln>
        </p:spPr>
      </p:pic>
      <p:pic>
        <p:nvPicPr>
          <p:cNvPr id="197" name="6 Imagen" descr="Foto 6.jpeg"/>
          <p:cNvPicPr/>
          <p:nvPr/>
        </p:nvPicPr>
        <p:blipFill>
          <a:blip r:embed="rId6"/>
          <a:stretch/>
        </p:blipFill>
        <p:spPr>
          <a:xfrm>
            <a:off x="4650840" y="3479400"/>
            <a:ext cx="4183560" cy="313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3 Imagen" descr="Infografía URBACT.png"/>
          <p:cNvPicPr/>
          <p:nvPr/>
        </p:nvPicPr>
        <p:blipFill>
          <a:blip r:embed="rId2"/>
          <a:stretch/>
        </p:blipFill>
        <p:spPr>
          <a:xfrm>
            <a:off x="0" y="1591560"/>
            <a:ext cx="9143280" cy="3656880"/>
          </a:xfrm>
          <a:prstGeom prst="rect">
            <a:avLst/>
          </a:prstGeom>
          <a:ln>
            <a:noFill/>
          </a:ln>
        </p:spPr>
      </p:pic>
      <p:pic>
        <p:nvPicPr>
          <p:cNvPr id="199" name="Imagem 198"/>
          <p:cNvPicPr/>
          <p:nvPr/>
        </p:nvPicPr>
        <p:blipFill>
          <a:blip r:embed="rId3"/>
          <a:stretch/>
        </p:blipFill>
        <p:spPr>
          <a:xfrm>
            <a:off x="7560720" y="5328000"/>
            <a:ext cx="1366920" cy="76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2363760" y="451440"/>
            <a:ext cx="396396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34000"/>
          </a:bodyPr>
          <a:lstStyle/>
          <a:p>
            <a:pPr marL="7920" algn="ctr">
              <a:lnSpc>
                <a:spcPct val="100000"/>
              </a:lnSpc>
              <a:spcBef>
                <a:spcPts val="641"/>
              </a:spcBef>
            </a:pPr>
            <a:r>
              <a:rPr lang="es-ES" sz="3200" b="0" i="1" strike="noStrike" spc="-1">
                <a:solidFill>
                  <a:srgbClr val="35B3B8"/>
                </a:solidFill>
                <a:latin typeface="Century Gothic"/>
                <a:ea typeface="Arial"/>
              </a:rPr>
              <a:t>Towards the Sharing Period…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2483640" y="72360"/>
            <a:ext cx="6226920" cy="1006200"/>
          </a:xfrm>
          <a:prstGeom prst="rect">
            <a:avLst/>
          </a:prstGeom>
          <a:solidFill>
            <a:srgbClr val="F08B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1  </a:t>
            </a:r>
            <a:br/>
            <a:r>
              <a:rPr lang="es-ES" sz="28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PARTICIPATIVE GOVERNANCE</a:t>
            </a:r>
            <a:endParaRPr lang="es-ES" sz="2800" b="0" strike="noStrike" spc="-1">
              <a:latin typeface="Arial"/>
            </a:endParaRPr>
          </a:p>
        </p:txBody>
      </p:sp>
      <p:graphicFrame>
        <p:nvGraphicFramePr>
          <p:cNvPr id="108" name="Table 4"/>
          <p:cNvGraphicFramePr/>
          <p:nvPr/>
        </p:nvGraphicFramePr>
        <p:xfrm>
          <a:off x="144000" y="1129320"/>
          <a:ext cx="8961120" cy="5710320"/>
        </p:xfrm>
        <a:graphic>
          <a:graphicData uri="http://schemas.openxmlformats.org/drawingml/2006/table">
            <a:tbl>
              <a:tblPr/>
              <a:tblGrid>
                <a:gridCol w="122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9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3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What has changed?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80"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1st January 2019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Individuals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They are very focused on its specific and individual activities and projects;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1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Organisations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There are several local associations but there is not relevant collaboration between them;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There are not a good communication and they don’t really know each other works;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4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City 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E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It is opened to collaborate with local associations;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There is not a local civic council of participation and neither about volunteerism;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Collaboration between City Council and Associations are not well estructured;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9" name="8 Imagen" descr="52684441_393911631156847_2869063601409228800_o.jpg"/>
          <p:cNvPicPr/>
          <p:nvPr/>
        </p:nvPicPr>
        <p:blipFill>
          <a:blip r:embed="rId3"/>
          <a:stretch/>
        </p:blipFill>
        <p:spPr>
          <a:xfrm>
            <a:off x="6239880" y="1286640"/>
            <a:ext cx="2754720" cy="2065680"/>
          </a:xfrm>
          <a:prstGeom prst="rect">
            <a:avLst/>
          </a:prstGeom>
          <a:ln>
            <a:noFill/>
          </a:ln>
        </p:spPr>
      </p:pic>
      <p:pic>
        <p:nvPicPr>
          <p:cNvPr id="110" name="9 Imagen" descr="45147740_339030423311635_5178748798171611136_o.jpg"/>
          <p:cNvPicPr/>
          <p:nvPr/>
        </p:nvPicPr>
        <p:blipFill>
          <a:blip r:embed="rId4"/>
          <a:stretch/>
        </p:blipFill>
        <p:spPr>
          <a:xfrm>
            <a:off x="6465600" y="4699440"/>
            <a:ext cx="2513160" cy="1959480"/>
          </a:xfrm>
          <a:prstGeom prst="rect">
            <a:avLst/>
          </a:prstGeom>
          <a:ln>
            <a:noFill/>
          </a:ln>
        </p:spPr>
      </p:pic>
      <p:pic>
        <p:nvPicPr>
          <p:cNvPr id="111" name="10 Imagen" descr="67245174_464698794078130_2612426051204153344_n.jpg"/>
          <p:cNvPicPr/>
          <p:nvPr/>
        </p:nvPicPr>
        <p:blipFill>
          <a:blip r:embed="rId5"/>
          <a:stretch/>
        </p:blipFill>
        <p:spPr>
          <a:xfrm>
            <a:off x="5380200" y="3317400"/>
            <a:ext cx="2731680" cy="1536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2363760" y="451440"/>
            <a:ext cx="396396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34000"/>
          </a:bodyPr>
          <a:lstStyle/>
          <a:p>
            <a:pPr marL="7920" algn="ctr">
              <a:lnSpc>
                <a:spcPct val="100000"/>
              </a:lnSpc>
              <a:spcBef>
                <a:spcPts val="641"/>
              </a:spcBef>
            </a:pPr>
            <a:r>
              <a:rPr lang="es-ES" sz="3200" b="0" i="1" strike="noStrike" spc="-1">
                <a:solidFill>
                  <a:srgbClr val="35B3B8"/>
                </a:solidFill>
                <a:latin typeface="Century Gothic"/>
                <a:ea typeface="Arial"/>
              </a:rPr>
              <a:t>Towards the Sharing Period…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114" name="CustomShape 3"/>
          <p:cNvSpPr/>
          <p:nvPr/>
        </p:nvSpPr>
        <p:spPr>
          <a:xfrm>
            <a:off x="2483640" y="72360"/>
            <a:ext cx="6226920" cy="1006200"/>
          </a:xfrm>
          <a:prstGeom prst="rect">
            <a:avLst/>
          </a:prstGeom>
          <a:solidFill>
            <a:srgbClr val="F08B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1  </a:t>
            </a:r>
            <a:br/>
            <a:r>
              <a:rPr lang="es-ES" sz="28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PARTICIPATIVE GOVERNANCE</a:t>
            </a:r>
            <a:endParaRPr lang="es-ES" sz="2800" b="0" strike="noStrike" spc="-1">
              <a:latin typeface="Arial"/>
            </a:endParaRPr>
          </a:p>
        </p:txBody>
      </p:sp>
      <p:graphicFrame>
        <p:nvGraphicFramePr>
          <p:cNvPr id="115" name="Table 4"/>
          <p:cNvGraphicFramePr/>
          <p:nvPr/>
        </p:nvGraphicFramePr>
        <p:xfrm>
          <a:off x="144000" y="1129320"/>
          <a:ext cx="8753760" cy="5298480"/>
        </p:xfrm>
        <a:graphic>
          <a:graphicData uri="http://schemas.openxmlformats.org/drawingml/2006/table">
            <a:tbl>
              <a:tblPr/>
              <a:tblGrid>
                <a:gridCol w="130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8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32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What has changed?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60"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31st December 2020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Individuals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They have opened their focus to new work fields and new initiatives;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They are opened to collaborate and establish synergies;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1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Organisations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There is a real collaboration and communication between associations that demostrated during COVID19 pandemic;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They know each other, they have a good communication and they create synergies between them;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Municipal spaces have been shared with associations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4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City 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There is a real collaboration and coordination among associations and City Council;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It will be approved a civic council of participation and another about volunteerism soon;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There is a good communication and collaboration between City Council and Associations, formalized by the ULG;</a:t>
                      </a:r>
                      <a:endParaRPr lang="es-ES" sz="1400" b="0" strike="noStrike" spc="-1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The City Council has provided a public spaces for associations, using public buildings;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6" name="5 Imagen" descr="54419091_401442103737133_6670452160536248320_o.jpg"/>
          <p:cNvPicPr/>
          <p:nvPr/>
        </p:nvPicPr>
        <p:blipFill>
          <a:blip r:embed="rId3"/>
          <a:stretch/>
        </p:blipFill>
        <p:spPr>
          <a:xfrm>
            <a:off x="5273640" y="1602360"/>
            <a:ext cx="3635640" cy="2045520"/>
          </a:xfrm>
          <a:prstGeom prst="rect">
            <a:avLst/>
          </a:prstGeom>
          <a:ln>
            <a:noFill/>
          </a:ln>
        </p:spPr>
      </p:pic>
      <p:pic>
        <p:nvPicPr>
          <p:cNvPr id="117" name="6 Imagen" descr="62544592_440802333134443_5689378353346248704_n.jpg"/>
          <p:cNvPicPr/>
          <p:nvPr/>
        </p:nvPicPr>
        <p:blipFill>
          <a:blip r:embed="rId4"/>
          <a:srcRect t="6217"/>
          <a:stretch/>
        </p:blipFill>
        <p:spPr>
          <a:xfrm>
            <a:off x="7419600" y="4550760"/>
            <a:ext cx="1723680" cy="2289240"/>
          </a:xfrm>
          <a:prstGeom prst="rect">
            <a:avLst/>
          </a:prstGeom>
          <a:ln>
            <a:noFill/>
          </a:ln>
        </p:spPr>
      </p:pic>
      <p:pic>
        <p:nvPicPr>
          <p:cNvPr id="118" name="8 Imagen" descr="69297299_486376455243697_4855936543648382976_o.jpg"/>
          <p:cNvPicPr/>
          <p:nvPr/>
        </p:nvPicPr>
        <p:blipFill>
          <a:blip r:embed="rId5"/>
          <a:stretch/>
        </p:blipFill>
        <p:spPr>
          <a:xfrm>
            <a:off x="5429160" y="3923280"/>
            <a:ext cx="1640160" cy="291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2363760" y="451440"/>
            <a:ext cx="396396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34000"/>
          </a:bodyPr>
          <a:lstStyle/>
          <a:p>
            <a:pPr marL="7920" algn="ctr">
              <a:lnSpc>
                <a:spcPct val="100000"/>
              </a:lnSpc>
              <a:spcBef>
                <a:spcPts val="641"/>
              </a:spcBef>
            </a:pPr>
            <a:r>
              <a:rPr lang="es-ES" sz="3200" b="0" i="1" strike="noStrike" spc="-1">
                <a:solidFill>
                  <a:srgbClr val="35B3B8"/>
                </a:solidFill>
                <a:latin typeface="Century Gothic"/>
                <a:ea typeface="Arial"/>
              </a:rPr>
              <a:t>Towards the Sharing Period…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2411640" y="260640"/>
            <a:ext cx="6586920" cy="1006200"/>
          </a:xfrm>
          <a:prstGeom prst="rect">
            <a:avLst/>
          </a:prstGeom>
          <a:solidFill>
            <a:srgbClr val="F08B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1  </a:t>
            </a:r>
            <a:br/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PARTICIPATIVE GOVERNANCE</a:t>
            </a:r>
            <a:endParaRPr lang="es-ES" sz="3200" b="0" strike="noStrike" spc="-1">
              <a:latin typeface="Arial"/>
            </a:endParaRPr>
          </a:p>
        </p:txBody>
      </p:sp>
      <p:graphicFrame>
        <p:nvGraphicFramePr>
          <p:cNvPr id="122" name="Table 4"/>
          <p:cNvGraphicFramePr/>
          <p:nvPr/>
        </p:nvGraphicFramePr>
        <p:xfrm>
          <a:off x="288000" y="1370160"/>
          <a:ext cx="8711640" cy="5289120"/>
        </p:xfrm>
        <a:graphic>
          <a:graphicData uri="http://schemas.openxmlformats.org/drawingml/2006/table">
            <a:tbl>
              <a:tblPr/>
              <a:tblGrid>
                <a:gridCol w="1642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6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Change/Transfer Process Key Learnings 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1.Individuals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1.1. Committment of the European Projects and Civic Participation Councelor and its technicians;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1.2. Committment of the Social Affairs Councerlor and its technicians;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1.3. Committment of the Youth Councelor and its technicians;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1.4. Committment of all key players of all local associations to participate in the project;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1.5. Motivation about learning and improve of all ULG members;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6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2.Organisations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2.1. Committment of all local associations members of the ULG was determinant for the success;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2.2. Good communication and motivation to collaborate and develop synergies;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2.3. Motivation about learning and improve from other associations and experiences;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3.City 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3.1. Committment of the Local Government was determinant for the success;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3.2. Committment of the local staff was determinant for the success;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3.3. Public staff and local government invested efforts to guarantee a proper development of this module 1;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3.4. URBACT learnings, study visits, etc. have motivated staff members;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3.5. Importance of counting on a civic structure (ULG – Volunteering Council);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3 Imagen" descr="Participative governance.png"/>
          <p:cNvPicPr/>
          <p:nvPr/>
        </p:nvPicPr>
        <p:blipFill>
          <a:blip r:embed="rId2"/>
          <a:stretch/>
        </p:blipFill>
        <p:spPr>
          <a:xfrm>
            <a:off x="296640" y="0"/>
            <a:ext cx="8550000" cy="68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 Imagen" descr="Participative Governance2.png"/>
          <p:cNvPicPr/>
          <p:nvPr/>
        </p:nvPicPr>
        <p:blipFill>
          <a:blip r:embed="rId2"/>
          <a:stretch/>
        </p:blipFill>
        <p:spPr>
          <a:xfrm>
            <a:off x="296640" y="0"/>
            <a:ext cx="8550000" cy="68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5 Imagen" descr="WhatsApp Image 2021-01-19 at 16.15.54.jpeg"/>
          <p:cNvPicPr/>
          <p:nvPr/>
        </p:nvPicPr>
        <p:blipFill>
          <a:blip r:embed="rId2"/>
          <a:stretch/>
        </p:blipFill>
        <p:spPr>
          <a:xfrm>
            <a:off x="3700800" y="2709720"/>
            <a:ext cx="5269320" cy="3952080"/>
          </a:xfrm>
          <a:prstGeom prst="rect">
            <a:avLst/>
          </a:prstGeom>
          <a:ln>
            <a:noFill/>
          </a:ln>
        </p:spPr>
      </p:pic>
      <p:pic>
        <p:nvPicPr>
          <p:cNvPr id="126" name="3 Imagen" descr="WhatsApp Image 2021-01-19 at 16.15.55 (1).jpeg"/>
          <p:cNvPicPr/>
          <p:nvPr/>
        </p:nvPicPr>
        <p:blipFill>
          <a:blip r:embed="rId3"/>
          <a:stretch/>
        </p:blipFill>
        <p:spPr>
          <a:xfrm>
            <a:off x="261000" y="1120680"/>
            <a:ext cx="3217680" cy="4290480"/>
          </a:xfrm>
          <a:prstGeom prst="rect">
            <a:avLst/>
          </a:prstGeom>
          <a:ln>
            <a:noFill/>
          </a:ln>
        </p:spPr>
      </p:pic>
      <p:pic>
        <p:nvPicPr>
          <p:cNvPr id="127" name="4 Imagen" descr="WhatsApp Image 2021-01-19 at 16.15.55.jpeg"/>
          <p:cNvPicPr/>
          <p:nvPr/>
        </p:nvPicPr>
        <p:blipFill>
          <a:blip r:embed="rId4"/>
          <a:stretch/>
        </p:blipFill>
        <p:spPr>
          <a:xfrm>
            <a:off x="4248720" y="-16560"/>
            <a:ext cx="4550400" cy="341280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78120" y="5589360"/>
            <a:ext cx="321768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Collaboration</a:t>
            </a:r>
            <a:r>
              <a:rPr lang="es-ES" sz="18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: </a:t>
            </a:r>
            <a:r>
              <a:rPr lang="es-ES" sz="1800" b="0" strike="noStrike" spc="-1">
                <a:solidFill>
                  <a:srgbClr val="000000"/>
                </a:solidFill>
                <a:latin typeface="Arial Unicode MS"/>
                <a:ea typeface="DejaVu Sans"/>
              </a:rPr>
              <a:t>sharing of local government  office space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360000" y="6480000"/>
            <a:ext cx="4586040" cy="19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FFFFFF"/>
                </a:solidFill>
                <a:latin typeface="Century Gothic"/>
                <a:ea typeface="Century Gothic"/>
              </a:rPr>
              <a:t>Transfer  Networks_Towards Phase 2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2363760" y="451440"/>
            <a:ext cx="3963960" cy="5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34000"/>
          </a:bodyPr>
          <a:lstStyle/>
          <a:p>
            <a:pPr marL="7920" algn="ctr">
              <a:lnSpc>
                <a:spcPct val="100000"/>
              </a:lnSpc>
              <a:spcBef>
                <a:spcPts val="641"/>
              </a:spcBef>
            </a:pPr>
            <a:r>
              <a:rPr lang="es-ES" sz="3200" b="0" i="1" strike="noStrike" spc="-1">
                <a:solidFill>
                  <a:srgbClr val="35B3B8"/>
                </a:solidFill>
                <a:latin typeface="Century Gothic"/>
                <a:ea typeface="Arial"/>
              </a:rPr>
              <a:t>Towards the Sharing Period…</a:t>
            </a:r>
            <a:endParaRPr lang="es-ES" sz="3200" b="0" strike="noStrike" spc="-1">
              <a:latin typeface="Arial"/>
            </a:endParaRPr>
          </a:p>
        </p:txBody>
      </p:sp>
      <p:graphicFrame>
        <p:nvGraphicFramePr>
          <p:cNvPr id="131" name="Table 3"/>
          <p:cNvGraphicFramePr/>
          <p:nvPr/>
        </p:nvGraphicFramePr>
        <p:xfrm>
          <a:off x="251280" y="1466280"/>
          <a:ext cx="8808840" cy="5206680"/>
        </p:xfrm>
        <a:graphic>
          <a:graphicData uri="http://schemas.openxmlformats.org/drawingml/2006/table">
            <a:tbl>
              <a:tblPr/>
              <a:tblGrid>
                <a:gridCol w="140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1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28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2000" b="1" strike="noStrike" spc="-1">
                          <a:solidFill>
                            <a:srgbClr val="E4843B"/>
                          </a:solidFill>
                          <a:latin typeface="Calibri"/>
                          <a:ea typeface="DejaVu Sans"/>
                        </a:rPr>
                        <a:t>What has changed?</a:t>
                      </a:r>
                      <a:endParaRPr lang="es-E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38160">
                      <a:solidFill>
                        <a:srgbClr val="E4843B"/>
                      </a:solidFill>
                    </a:lnB>
                    <a:solidFill>
                      <a:srgbClr val="216C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40"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3816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1st January 2019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2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Individuals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Some ULG members don’t work on the field of intergenerationality;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2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Organisations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Red Cross counts on significant initiatives using intergenerational approach;</a:t>
                      </a:r>
                      <a:endParaRPr lang="es-ES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Corazón Express counts on significant volunteering projects to support elderly people;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CCD4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1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City 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5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Social Services works on support elderly people;</a:t>
                      </a:r>
                      <a:endParaRPr lang="es-E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E4843B"/>
                      </a:solidFill>
                    </a:lnL>
                    <a:lnR w="12240">
                      <a:solidFill>
                        <a:srgbClr val="E4843B"/>
                      </a:solidFill>
                    </a:lnR>
                    <a:lnT w="12240">
                      <a:solidFill>
                        <a:srgbClr val="E4843B"/>
                      </a:solidFill>
                    </a:lnT>
                    <a:lnB w="12240">
                      <a:solidFill>
                        <a:srgbClr val="E4843B"/>
                      </a:solidFill>
                    </a:lnB>
                    <a:solidFill>
                      <a:srgbClr val="E7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2" name="CustomShape 4"/>
          <p:cNvSpPr/>
          <p:nvPr/>
        </p:nvSpPr>
        <p:spPr>
          <a:xfrm>
            <a:off x="2411640" y="260640"/>
            <a:ext cx="6586920" cy="1006200"/>
          </a:xfrm>
          <a:prstGeom prst="rect">
            <a:avLst/>
          </a:prstGeom>
          <a:solidFill>
            <a:srgbClr val="23B8C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8800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Century Gothic"/>
              </a:rPr>
              <a:t>MODULE 2 </a:t>
            </a:r>
            <a:endParaRPr lang="es-ES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Century Gothic"/>
                <a:ea typeface="DejaVu Sans"/>
              </a:rPr>
              <a:t>INTERGENERATIONALITY</a:t>
            </a:r>
            <a:endParaRPr lang="es-ES" sz="3200" b="0" strike="noStrike" spc="-1">
              <a:latin typeface="Arial"/>
            </a:endParaRPr>
          </a:p>
        </p:txBody>
      </p:sp>
      <p:pic>
        <p:nvPicPr>
          <p:cNvPr id="133" name="9 Imagen" descr="55598900_407653176449359_1182334505801744384_o.jpg"/>
          <p:cNvPicPr/>
          <p:nvPr/>
        </p:nvPicPr>
        <p:blipFill>
          <a:blip r:embed="rId3"/>
          <a:srcRect t="34209" r="-32" b="636"/>
          <a:stretch/>
        </p:blipFill>
        <p:spPr>
          <a:xfrm>
            <a:off x="5374080" y="2094480"/>
            <a:ext cx="3397320" cy="1658880"/>
          </a:xfrm>
          <a:prstGeom prst="rect">
            <a:avLst/>
          </a:prstGeom>
          <a:ln>
            <a:noFill/>
          </a:ln>
        </p:spPr>
      </p:pic>
      <p:pic>
        <p:nvPicPr>
          <p:cNvPr id="134" name="12 Imagen" descr="Foto2 reunión 070519.jpeg"/>
          <p:cNvPicPr/>
          <p:nvPr/>
        </p:nvPicPr>
        <p:blipFill>
          <a:blip r:embed="rId4"/>
          <a:srcRect l="32578" t="5655"/>
          <a:stretch/>
        </p:blipFill>
        <p:spPr>
          <a:xfrm>
            <a:off x="6549480" y="3615840"/>
            <a:ext cx="2443680" cy="2564640"/>
          </a:xfrm>
          <a:prstGeom prst="rect">
            <a:avLst/>
          </a:prstGeom>
          <a:ln>
            <a:noFill/>
          </a:ln>
        </p:spPr>
      </p:pic>
      <p:pic>
        <p:nvPicPr>
          <p:cNvPr id="135" name="14 Imagen" descr="WhatsApp Image 2021-01-19 at 12.47.45 (2).jpeg"/>
          <p:cNvPicPr/>
          <p:nvPr/>
        </p:nvPicPr>
        <p:blipFill>
          <a:blip r:embed="rId5"/>
          <a:stretch/>
        </p:blipFill>
        <p:spPr>
          <a:xfrm>
            <a:off x="5148720" y="5293080"/>
            <a:ext cx="2750760" cy="154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CAA48"/>
      </a:dk2>
      <a:lt2>
        <a:srgbClr val="FACE39"/>
      </a:lt2>
      <a:accent1>
        <a:srgbClr val="216CA2"/>
      </a:accent1>
      <a:accent2>
        <a:srgbClr val="35B2B8"/>
      </a:accent2>
      <a:accent3>
        <a:srgbClr val="AE1E75"/>
      </a:accent3>
      <a:accent4>
        <a:srgbClr val="84B63F"/>
      </a:accent4>
      <a:accent5>
        <a:srgbClr val="1B9782"/>
      </a:accent5>
      <a:accent6>
        <a:srgbClr val="7E6A9B"/>
      </a:accent6>
      <a:hlink>
        <a:srgbClr val="CFD1CC"/>
      </a:hlink>
      <a:folHlink>
        <a:srgbClr val="8682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CAA48"/>
      </a:dk2>
      <a:lt2>
        <a:srgbClr val="FACE39"/>
      </a:lt2>
      <a:accent1>
        <a:srgbClr val="216CA2"/>
      </a:accent1>
      <a:accent2>
        <a:srgbClr val="35B2B8"/>
      </a:accent2>
      <a:accent3>
        <a:srgbClr val="AE1E75"/>
      </a:accent3>
      <a:accent4>
        <a:srgbClr val="84B63F"/>
      </a:accent4>
      <a:accent5>
        <a:srgbClr val="1B9782"/>
      </a:accent5>
      <a:accent6>
        <a:srgbClr val="7E6A9B"/>
      </a:accent6>
      <a:hlink>
        <a:srgbClr val="CFD1CC"/>
      </a:hlink>
      <a:folHlink>
        <a:srgbClr val="8682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CAA48"/>
      </a:dk2>
      <a:lt2>
        <a:srgbClr val="FACE39"/>
      </a:lt2>
      <a:accent1>
        <a:srgbClr val="216CA2"/>
      </a:accent1>
      <a:accent2>
        <a:srgbClr val="35B2B8"/>
      </a:accent2>
      <a:accent3>
        <a:srgbClr val="AE1E75"/>
      </a:accent3>
      <a:accent4>
        <a:srgbClr val="84B63F"/>
      </a:accent4>
      <a:accent5>
        <a:srgbClr val="1B9782"/>
      </a:accent5>
      <a:accent6>
        <a:srgbClr val="7E6A9B"/>
      </a:accent6>
      <a:hlink>
        <a:srgbClr val="CFD1CC"/>
      </a:hlink>
      <a:folHlink>
        <a:srgbClr val="8682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URBACT-GeneralPresentation-161028</Template>
  <TotalTime>494</TotalTime>
  <Words>1723</Words>
  <Application>Microsoft Office PowerPoint</Application>
  <PresentationFormat>Personalizados</PresentationFormat>
  <Paragraphs>223</Paragraphs>
  <Slides>26</Slides>
  <Notes>13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26</vt:i4>
      </vt:variant>
    </vt:vector>
  </HeadingPairs>
  <TitlesOfParts>
    <vt:vector size="36" baseType="lpstr">
      <vt:lpstr>Arial</vt:lpstr>
      <vt:lpstr>Arial Unicode MS</vt:lpstr>
      <vt:lpstr>Calibri</vt:lpstr>
      <vt:lpstr>Calibri Light</vt:lpstr>
      <vt:lpstr>Century Gothic</vt:lpstr>
      <vt:lpstr>Symbol</vt:lpstr>
      <vt:lpstr>Times New Roman</vt:lpstr>
      <vt:lpstr>Wingdings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Datar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Kristijan RADOJCIC</dc:creator>
  <dc:description/>
  <cp:lastModifiedBy>User</cp:lastModifiedBy>
  <cp:revision>325</cp:revision>
  <dcterms:created xsi:type="dcterms:W3CDTF">2016-12-02T13:50:28Z</dcterms:created>
  <dcterms:modified xsi:type="dcterms:W3CDTF">2021-01-20T19:41:17Z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Datar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12</vt:i4>
  </property>
  <property fmtid="{D5CDD505-2E9C-101B-9397-08002B2CF9AE}" pid="9" name="PresentationFormat">
    <vt:lpwstr>Personalizado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25</vt:i4>
  </property>
</Properties>
</file>